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7" r:id="rId3"/>
    <p:sldId id="258" r:id="rId4"/>
    <p:sldId id="261" r:id="rId5"/>
    <p:sldId id="260" r:id="rId6"/>
    <p:sldId id="259" r:id="rId7"/>
    <p:sldId id="262" r:id="rId8"/>
    <p:sldId id="263" r:id="rId9"/>
    <p:sldId id="264" r:id="rId10"/>
    <p:sldId id="265"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31199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582235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2324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4248797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6910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4041351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1080040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369334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2723573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EF1BC7-D392-4B59-B65F-0E3068802979}" type="datetimeFigureOut">
              <a:rPr lang="es-CO" smtClean="0"/>
              <a:t>06/02/2015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6545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6EF1BC7-D392-4B59-B65F-0E3068802979}" type="datetimeFigureOut">
              <a:rPr lang="es-CO" smtClean="0"/>
              <a:t>06/02/2015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36849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6EF1BC7-D392-4B59-B65F-0E3068802979}" type="datetimeFigureOut">
              <a:rPr lang="es-CO" smtClean="0"/>
              <a:t>06/02/2015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169532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6EF1BC7-D392-4B59-B65F-0E3068802979}" type="datetimeFigureOut">
              <a:rPr lang="es-CO" smtClean="0"/>
              <a:t>06/02/2015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79688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F1BC7-D392-4B59-B65F-0E3068802979}" type="datetimeFigureOut">
              <a:rPr lang="es-CO" smtClean="0"/>
              <a:t>06/02/2015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330491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EF1BC7-D392-4B59-B65F-0E3068802979}" type="datetimeFigureOut">
              <a:rPr lang="es-CO" smtClean="0"/>
              <a:t>06/02/2015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60110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EF1BC7-D392-4B59-B65F-0E3068802979}" type="datetimeFigureOut">
              <a:rPr lang="es-CO" smtClean="0"/>
              <a:t>06/02/2015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BA7B952-B01A-4A48-9045-44D0F7DCF52A}" type="slidenum">
              <a:rPr lang="es-CO" smtClean="0"/>
              <a:t>‹Nº›</a:t>
            </a:fld>
            <a:endParaRPr lang="es-CO"/>
          </a:p>
        </p:txBody>
      </p:sp>
    </p:spTree>
    <p:extLst>
      <p:ext uri="{BB962C8B-B14F-4D97-AF65-F5344CB8AC3E}">
        <p14:creationId xmlns:p14="http://schemas.microsoft.com/office/powerpoint/2010/main" val="53771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EF1BC7-D392-4B59-B65F-0E3068802979}" type="datetimeFigureOut">
              <a:rPr lang="es-CO" smtClean="0"/>
              <a:t>06/02/2015</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A7B952-B01A-4A48-9045-44D0F7DCF52A}" type="slidenum">
              <a:rPr lang="es-CO" smtClean="0"/>
              <a:t>‹Nº›</a:t>
            </a:fld>
            <a:endParaRPr lang="es-CO"/>
          </a:p>
        </p:txBody>
      </p:sp>
    </p:spTree>
    <p:extLst>
      <p:ext uri="{BB962C8B-B14F-4D97-AF65-F5344CB8AC3E}">
        <p14:creationId xmlns:p14="http://schemas.microsoft.com/office/powerpoint/2010/main" val="2509591496"/>
      </p:ext>
    </p:extLst>
  </p:cSld>
  <p:clrMap bg1="dk1" tx1="lt1" bg2="dk2" tx2="lt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9245" y="309093"/>
            <a:ext cx="9620519" cy="746974"/>
          </a:xfrm>
        </p:spPr>
        <p:txBody>
          <a:bodyPr/>
          <a:lstStyle/>
          <a:p>
            <a:pPr algn="ctr"/>
            <a:r>
              <a:rPr lang="es-CO" sz="3200" b="1" dirty="0" smtClean="0"/>
              <a:t>CARACTERÍSTICAS QUE DEFINEN UNA CIUDAD</a:t>
            </a:r>
            <a:endParaRPr lang="es-CO" sz="3200" b="1" dirty="0"/>
          </a:p>
        </p:txBody>
      </p:sp>
      <p:sp>
        <p:nvSpPr>
          <p:cNvPr id="3" name="Subtítulo 2"/>
          <p:cNvSpPr>
            <a:spLocks noGrp="1"/>
          </p:cNvSpPr>
          <p:nvPr>
            <p:ph type="subTitle" idx="1"/>
          </p:nvPr>
        </p:nvSpPr>
        <p:spPr>
          <a:xfrm>
            <a:off x="257578" y="1287887"/>
            <a:ext cx="6671256" cy="5280337"/>
          </a:xfrm>
        </p:spPr>
        <p:txBody>
          <a:bodyPr>
            <a:noAutofit/>
          </a:bodyPr>
          <a:lstStyle/>
          <a:p>
            <a:pPr marL="285750" indent="-285750" algn="l">
              <a:buFont typeface="Arial" panose="020B0604020202020204" pitchFamily="34" charset="0"/>
              <a:buChar char="•"/>
            </a:pPr>
            <a:r>
              <a:rPr lang="es-CO" sz="2400" dirty="0" smtClean="0"/>
              <a:t>Según la </a:t>
            </a:r>
            <a:r>
              <a:rPr lang="es-CO" sz="3200" u="sng" dirty="0" smtClean="0">
                <a:solidFill>
                  <a:srgbClr val="92D050"/>
                </a:solidFill>
                <a:latin typeface="AR CENA" panose="02000000000000000000" pitchFamily="2" charset="0"/>
              </a:rPr>
              <a:t>actividad económica principal</a:t>
            </a:r>
            <a:r>
              <a:rPr lang="es-CO" sz="2400" dirty="0" smtClean="0"/>
              <a:t>, la ciudad es un espacio de consumo en el que la principal actividad económica se relaciona con la prestación y comercialización de servicios.</a:t>
            </a:r>
          </a:p>
          <a:p>
            <a:pPr marL="285750" indent="-285750" algn="l">
              <a:buFont typeface="Arial" panose="020B0604020202020204" pitchFamily="34" charset="0"/>
              <a:buChar char="•"/>
            </a:pPr>
            <a:r>
              <a:rPr lang="es-CO" sz="2400" dirty="0" smtClean="0"/>
              <a:t>Según la </a:t>
            </a:r>
            <a:r>
              <a:rPr lang="es-CO" sz="3200" u="sng" dirty="0" smtClean="0">
                <a:solidFill>
                  <a:srgbClr val="92D050"/>
                </a:solidFill>
                <a:latin typeface="AR CENA" panose="02000000000000000000" pitchFamily="2" charset="0"/>
              </a:rPr>
              <a:t>organización social y política</a:t>
            </a:r>
            <a:r>
              <a:rPr lang="es-CO" sz="2400" dirty="0" smtClean="0"/>
              <a:t>, la ciudad es el reflejo de las relaciones sociales del grupo social que la construye</a:t>
            </a:r>
          </a:p>
          <a:p>
            <a:pPr marL="285750" indent="-285750" algn="l">
              <a:buFont typeface="Arial" panose="020B0604020202020204" pitchFamily="34" charset="0"/>
              <a:buChar char="•"/>
            </a:pPr>
            <a:r>
              <a:rPr lang="es-CO" sz="2400" dirty="0" smtClean="0"/>
              <a:t>Según el </a:t>
            </a:r>
            <a:r>
              <a:rPr lang="es-CO" sz="3200" u="sng" dirty="0" smtClean="0">
                <a:solidFill>
                  <a:srgbClr val="92D050"/>
                </a:solidFill>
                <a:latin typeface="AR CENA" panose="02000000000000000000" pitchFamily="2" charset="0"/>
              </a:rPr>
              <a:t>tamaño y densidad de población</a:t>
            </a:r>
            <a:r>
              <a:rPr lang="es-CO" sz="2400" dirty="0" smtClean="0"/>
              <a:t>, la ciudad es una determinada aglomeración de personas. </a:t>
            </a:r>
            <a:endParaRPr lang="es-CO" sz="2400" dirty="0"/>
          </a:p>
        </p:txBody>
      </p:sp>
      <p:pic>
        <p:nvPicPr>
          <p:cNvPr id="1026" name="Picture 2" descr="https://encrypted-tbn1.gstatic.com/images?q=tbn:ANd9GcR5rWnNj1UhvQwYfnCSFyIjJBCUjHMRBsRytx1nvIk9zY9u6P5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8834" y="1056066"/>
            <a:ext cx="2575774" cy="2314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jornada.unam.mx/2012/12/30/fotos/008n2pol-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0584" y="2734374"/>
            <a:ext cx="3141416" cy="2092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516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2819" y="373487"/>
            <a:ext cx="9053609" cy="1133341"/>
          </a:xfrm>
        </p:spPr>
        <p:txBody>
          <a:bodyPr>
            <a:normAutofit fontScale="90000"/>
          </a:bodyPr>
          <a:lstStyle/>
          <a:p>
            <a:pPr algn="ctr"/>
            <a:r>
              <a:rPr lang="es-CO" b="1" dirty="0" smtClean="0"/>
              <a:t>ACTIVIDAD DE MEJORAMIENTO</a:t>
            </a:r>
            <a:endParaRPr lang="es-CO" b="1" dirty="0"/>
          </a:p>
        </p:txBody>
      </p:sp>
      <p:sp>
        <p:nvSpPr>
          <p:cNvPr id="3" name="Subtítulo 2"/>
          <p:cNvSpPr>
            <a:spLocks noGrp="1"/>
          </p:cNvSpPr>
          <p:nvPr>
            <p:ph type="subTitle" idx="1"/>
          </p:nvPr>
        </p:nvSpPr>
        <p:spPr>
          <a:xfrm>
            <a:off x="1507067" y="2537139"/>
            <a:ext cx="7766936" cy="3477296"/>
          </a:xfrm>
        </p:spPr>
        <p:txBody>
          <a:bodyPr>
            <a:normAutofit/>
          </a:bodyPr>
          <a:lstStyle/>
          <a:p>
            <a:pPr marL="400050" indent="-400050" algn="just">
              <a:buFont typeface="+mj-lt"/>
              <a:buAutoNum type="romanUcPeriod"/>
            </a:pPr>
            <a:r>
              <a:rPr lang="es-CO" sz="2800" dirty="0" smtClean="0"/>
              <a:t>De </a:t>
            </a:r>
            <a:r>
              <a:rPr lang="es-CO" sz="2800" dirty="0"/>
              <a:t>acuerdo con este punto de vista, ¿Qué fue primero, la ciudad o la agricultura? De acuerdo con el autor, ¿qué razones justifican su posición</a:t>
            </a:r>
            <a:r>
              <a:rPr lang="es-CO" sz="2800" dirty="0" smtClean="0"/>
              <a:t>?</a:t>
            </a:r>
          </a:p>
          <a:p>
            <a:pPr marL="400050" indent="-400050" algn="just">
              <a:buFont typeface="+mj-lt"/>
              <a:buAutoNum type="romanUcPeriod"/>
            </a:pPr>
            <a:r>
              <a:rPr lang="es-CO" sz="2800" dirty="0" smtClean="0"/>
              <a:t>¿</a:t>
            </a:r>
            <a:r>
              <a:rPr lang="es-CO" sz="2800" dirty="0"/>
              <a:t>Cuál pudo haber sido la importancia de las aglomeraciones humanas para la transmisión de información en la antigüedad?</a:t>
            </a:r>
          </a:p>
        </p:txBody>
      </p:sp>
    </p:spTree>
    <p:extLst>
      <p:ext uri="{BB962C8B-B14F-4D97-AF65-F5344CB8AC3E}">
        <p14:creationId xmlns:p14="http://schemas.microsoft.com/office/powerpoint/2010/main" val="132036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idx="1"/>
          </p:nvPr>
        </p:nvSpPr>
        <p:spPr>
          <a:xfrm>
            <a:off x="675744" y="254910"/>
            <a:ext cx="4185623" cy="576262"/>
          </a:xfrm>
        </p:spPr>
        <p:txBody>
          <a:bodyPr/>
          <a:lstStyle/>
          <a:p>
            <a:r>
              <a:rPr lang="es-CO" dirty="0"/>
              <a:t>CIUDAD</a:t>
            </a:r>
          </a:p>
        </p:txBody>
      </p:sp>
      <p:sp>
        <p:nvSpPr>
          <p:cNvPr id="3" name="Marcador de contenido 2"/>
          <p:cNvSpPr>
            <a:spLocks noGrp="1"/>
          </p:cNvSpPr>
          <p:nvPr>
            <p:ph sz="half" idx="2"/>
          </p:nvPr>
        </p:nvSpPr>
        <p:spPr>
          <a:xfrm>
            <a:off x="675744" y="838096"/>
            <a:ext cx="4185623" cy="4983155"/>
          </a:xfrm>
        </p:spPr>
        <p:txBody>
          <a:bodyPr>
            <a:noAutofit/>
          </a:bodyPr>
          <a:lstStyle/>
          <a:p>
            <a:r>
              <a:rPr lang="es-CO" sz="2400" dirty="0" smtClean="0"/>
              <a:t>Puede ser entendida como un espacio producto de la interacción entre distintos grupos sociales, quienes en diferentes períodos históricos le confieren determinadas características y propiedades. Es decir, el espacio urbano involucra una serie de relaciones sociales que configuran una historia. </a:t>
            </a:r>
            <a:endParaRPr lang="es-CO" sz="2400" dirty="0"/>
          </a:p>
        </p:txBody>
      </p:sp>
      <p:sp>
        <p:nvSpPr>
          <p:cNvPr id="6" name="Marcador de contenido 5"/>
          <p:cNvSpPr>
            <a:spLocks noGrp="1"/>
          </p:cNvSpPr>
          <p:nvPr>
            <p:ph sz="quarter" idx="4"/>
          </p:nvPr>
        </p:nvSpPr>
        <p:spPr>
          <a:xfrm>
            <a:off x="5333082" y="857898"/>
            <a:ext cx="4931380" cy="4448197"/>
          </a:xfrm>
        </p:spPr>
        <p:txBody>
          <a:bodyPr>
            <a:normAutofit/>
          </a:bodyPr>
          <a:lstStyle/>
          <a:p>
            <a:r>
              <a:rPr lang="es-CO" sz="2000" dirty="0" smtClean="0"/>
              <a:t>COMO ESPACIO SOCIAL, posee características de un medio construido, es decir, cuenta con edificios, calles, puentes y parques. USO DEL SUELO=PRECIO DEL TERRENO=ESTRATO.</a:t>
            </a:r>
          </a:p>
          <a:p>
            <a:r>
              <a:rPr lang="es-CO" sz="2000" dirty="0" smtClean="0"/>
              <a:t>CONJUNTO DE PRÁCTICAS ESPACIALES = VIDA URBANA</a:t>
            </a:r>
          </a:p>
          <a:p>
            <a:r>
              <a:rPr lang="es-CO" sz="2000" dirty="0" smtClean="0"/>
              <a:t>REPRESENTACIÓN SIMBÓLICA o imaginario que las personas tienen de lo urbano</a:t>
            </a:r>
          </a:p>
          <a:p>
            <a:r>
              <a:rPr lang="es-CO" sz="2000" dirty="0" smtClean="0"/>
              <a:t>CONSTRUCCIÓN o producción social del espacio.</a:t>
            </a:r>
            <a:endParaRPr lang="es-CO" sz="2000" dirty="0"/>
          </a:p>
        </p:txBody>
      </p:sp>
    </p:spTree>
    <p:extLst>
      <p:ext uri="{BB962C8B-B14F-4D97-AF65-F5344CB8AC3E}">
        <p14:creationId xmlns:p14="http://schemas.microsoft.com/office/powerpoint/2010/main" val="149475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1507067" y="115910"/>
            <a:ext cx="7766936" cy="831118"/>
          </a:xfrm>
        </p:spPr>
        <p:txBody>
          <a:bodyPr/>
          <a:lstStyle/>
          <a:p>
            <a:r>
              <a:rPr lang="es-CO" dirty="0" smtClean="0"/>
              <a:t>ORIGEN DE LA CIUDAD</a:t>
            </a:r>
            <a:endParaRPr lang="es-CO" dirty="0"/>
          </a:p>
        </p:txBody>
      </p:sp>
      <p:sp>
        <p:nvSpPr>
          <p:cNvPr id="8" name="Subtítulo 7"/>
          <p:cNvSpPr>
            <a:spLocks noGrp="1"/>
          </p:cNvSpPr>
          <p:nvPr>
            <p:ph type="subTitle" idx="1"/>
          </p:nvPr>
        </p:nvSpPr>
        <p:spPr>
          <a:xfrm>
            <a:off x="643944" y="947028"/>
            <a:ext cx="9247031" cy="5569681"/>
          </a:xfrm>
        </p:spPr>
        <p:txBody>
          <a:bodyPr>
            <a:normAutofit/>
          </a:bodyPr>
          <a:lstStyle/>
          <a:p>
            <a:pPr algn="just"/>
            <a:r>
              <a:rPr lang="es-CO" sz="2000" dirty="0" smtClean="0"/>
              <a:t>Historiadores como Lewis </a:t>
            </a:r>
            <a:r>
              <a:rPr lang="es-CO" sz="2000" dirty="0" err="1" smtClean="0"/>
              <a:t>Mumford</a:t>
            </a:r>
            <a:r>
              <a:rPr lang="es-CO" sz="2000" dirty="0" smtClean="0"/>
              <a:t> con su obra </a:t>
            </a:r>
            <a:r>
              <a:rPr lang="es-CO" sz="2000" i="1" dirty="0" smtClean="0"/>
              <a:t>La ciudad en la historia </a:t>
            </a:r>
            <a:r>
              <a:rPr lang="es-CO" sz="2000" dirty="0" smtClean="0"/>
              <a:t>y Gordon </a:t>
            </a:r>
            <a:r>
              <a:rPr lang="es-CO" sz="2000" dirty="0" err="1" smtClean="0"/>
              <a:t>Childe</a:t>
            </a:r>
            <a:r>
              <a:rPr lang="es-CO" sz="2000" dirty="0" smtClean="0"/>
              <a:t> con </a:t>
            </a:r>
            <a:r>
              <a:rPr lang="es-CO" sz="2000" i="1" dirty="0" smtClean="0"/>
              <a:t>Los orígenes de la civilización</a:t>
            </a:r>
            <a:r>
              <a:rPr lang="es-CO" sz="2000" dirty="0" smtClean="0"/>
              <a:t>, postulan que el origen de la ciudad data aproximadamente de hace 7000 años. Además, ubican los primeros asentamientos urbanos en las llanuras aluviales de los ríos Tigris y Éufrates, lugar que corresponde al área de la cultura sumeria. Estos autores sustentan el origen de la ciudad en los siguientes presupuestos:</a:t>
            </a:r>
          </a:p>
          <a:p>
            <a:pPr marL="285750" indent="-285750" algn="just">
              <a:buFont typeface="Arial" panose="020B0604020202020204" pitchFamily="34" charset="0"/>
              <a:buChar char="•"/>
            </a:pPr>
            <a:r>
              <a:rPr lang="es-CO" sz="2000" dirty="0" smtClean="0"/>
              <a:t>La presencia de ríos permitió el desarrollo de cierta tecnología hidráulica para la irrigación de los cultivos y para el control de las inundaciones.</a:t>
            </a:r>
          </a:p>
          <a:p>
            <a:pPr marL="285750" indent="-285750" algn="just">
              <a:buFont typeface="Arial" panose="020B0604020202020204" pitchFamily="34" charset="0"/>
              <a:buChar char="•"/>
            </a:pPr>
            <a:r>
              <a:rPr lang="es-CO" sz="2000" dirty="0" smtClean="0"/>
              <a:t>La posibilidad de contar con excedentes de productos agrícolas para alimentar una mayor cantidad de población.</a:t>
            </a:r>
          </a:p>
          <a:p>
            <a:pPr marL="285750" indent="-285750" algn="just">
              <a:buFont typeface="Arial" panose="020B0604020202020204" pitchFamily="34" charset="0"/>
              <a:buChar char="•"/>
            </a:pPr>
            <a:r>
              <a:rPr lang="es-CO" sz="2000" dirty="0" smtClean="0"/>
              <a:t>El desarrollo de jerarquías y funciones dentro del grupo social (sacerdotes, guerreros, artesanos).</a:t>
            </a:r>
          </a:p>
          <a:p>
            <a:pPr marL="285750" indent="-285750" algn="just">
              <a:buFont typeface="Arial" panose="020B0604020202020204" pitchFamily="34" charset="0"/>
              <a:buChar char="•"/>
            </a:pPr>
            <a:r>
              <a:rPr lang="es-CO" sz="2000" dirty="0" smtClean="0"/>
              <a:t>La invención de la escritura y la conformación de lo que se ha denominado la ciudad-estado.   </a:t>
            </a:r>
            <a:endParaRPr lang="es-CO" sz="2000" dirty="0"/>
          </a:p>
        </p:txBody>
      </p:sp>
    </p:spTree>
    <p:extLst>
      <p:ext uri="{BB962C8B-B14F-4D97-AF65-F5344CB8AC3E}">
        <p14:creationId xmlns:p14="http://schemas.microsoft.com/office/powerpoint/2010/main" val="218593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nuevotiempo.org/radio/files/Ri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375050" cy="355457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cultureduca.com/images_histart/civiliz_fluvial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3563" y="0"/>
            <a:ext cx="3782096" cy="355841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photos1.blogger.com/blogger/5309/3699/1600/jfghgfhg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6005" y="3554570"/>
            <a:ext cx="5035116" cy="330343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1.bp.blogspot.com/-Vf58gzlCt7E/VKY9azPz6YI/AAAAAAAAPc8/a7Qn1X1y8zo/s640/Uruk-41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3554570"/>
            <a:ext cx="4096004" cy="3303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64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1.bp.blogspot.com/-uYy-LoP-Cl0/Ta99yYncGVI/AAAAAAAAAn8/nfU1qenl-5U/s1600/untitled.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879" y="0"/>
            <a:ext cx="11572223" cy="660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30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12125" y="425003"/>
            <a:ext cx="9272788" cy="6143222"/>
          </a:xfrm>
        </p:spPr>
        <p:txBody>
          <a:bodyPr>
            <a:normAutofit lnSpcReduction="10000"/>
          </a:bodyPr>
          <a:lstStyle/>
          <a:p>
            <a:pPr marL="0" indent="0">
              <a:buNone/>
            </a:pPr>
            <a:r>
              <a:rPr lang="es-CO" dirty="0" smtClean="0"/>
              <a:t>Todos estos elementos caracterizan la denominada “revolución urbana” y constituyen algunos registros en la historia del origen de las primeras ciudades. Sin embargo, Edward Soja, geógrafo norteamericano, ofrece una versión diferente de la historia de la ciudad y ubica su origen en otro tiempo y en un espacio diferente. En una de sus obras, </a:t>
            </a:r>
            <a:r>
              <a:rPr lang="es-CO" dirty="0" err="1" smtClean="0"/>
              <a:t>Postmetrópolis</a:t>
            </a:r>
            <a:r>
              <a:rPr lang="es-CO" dirty="0" smtClean="0"/>
              <a:t>, afirma que “no fue necesario el excedente agrícola para la creación de ciudades, sino que fueron las ciudades las que fueron necesarias para la creación del excedente agrícola”</a:t>
            </a:r>
          </a:p>
          <a:p>
            <a:pPr marL="0" indent="0">
              <a:buNone/>
            </a:pPr>
            <a:r>
              <a:rPr lang="es-CO" dirty="0" smtClean="0"/>
              <a:t>Esta afirmación parte de los recientes hallazgos arqueológicos encontrados en Jericó (ubicado en la costa mediterránea) y </a:t>
            </a:r>
            <a:r>
              <a:rPr lang="es-CO" dirty="0" err="1" smtClean="0"/>
              <a:t>Catal</a:t>
            </a:r>
            <a:r>
              <a:rPr lang="es-CO" dirty="0" smtClean="0"/>
              <a:t> </a:t>
            </a:r>
            <a:r>
              <a:rPr lang="es-CO" dirty="0" err="1" smtClean="0"/>
              <a:t>Hüyük</a:t>
            </a:r>
            <a:r>
              <a:rPr lang="es-CO" dirty="0" smtClean="0"/>
              <a:t> (región de </a:t>
            </a:r>
            <a:r>
              <a:rPr lang="es-CO" dirty="0" err="1" smtClean="0"/>
              <a:t>Anatalia</a:t>
            </a:r>
            <a:r>
              <a:rPr lang="es-CO" dirty="0" smtClean="0"/>
              <a:t>, actual Turquía) que datan de 8350 </a:t>
            </a:r>
            <a:r>
              <a:rPr lang="es-CO" dirty="0" err="1" smtClean="0"/>
              <a:t>a.C</a:t>
            </a:r>
            <a:r>
              <a:rPr lang="es-CO" dirty="0" smtClean="0"/>
              <a:t> y 7000 </a:t>
            </a:r>
            <a:r>
              <a:rPr lang="es-CO" dirty="0" err="1" smtClean="0"/>
              <a:t>a.C</a:t>
            </a:r>
            <a:r>
              <a:rPr lang="es-CO" dirty="0" smtClean="0"/>
              <a:t>, respectivamente. En Jericó, por ejemplo, se encontró un tipo de arquitectura que sugiere funciones ceremoniales, cráneos humanos rellenos de yeso a manera de retratos y semillas de trigo, cebada, lentejas y garbanzo. Es decir, se halló material suficiente como para demostrar que el inicio de las instituciones sociales (Estado-Iglesia) así como de las actividades agrícolas, se hizo posible gracias a la existencia de ciudades. </a:t>
            </a:r>
          </a:p>
          <a:p>
            <a:endParaRPr lang="es-CO" dirty="0" smtClean="0"/>
          </a:p>
          <a:p>
            <a:r>
              <a:rPr lang="es-CO" dirty="0" smtClean="0"/>
              <a:t>ACTIVIDAD</a:t>
            </a:r>
            <a:endParaRPr lang="es-CO" dirty="0"/>
          </a:p>
          <a:p>
            <a:pPr>
              <a:buFont typeface="+mj-lt"/>
              <a:buAutoNum type="arabicPeriod"/>
            </a:pPr>
            <a:r>
              <a:rPr lang="es-CO" dirty="0" smtClean="0"/>
              <a:t>¿Cuál es la diferencia entre la explicación de Edward Soja y las de los demás autores con relación al origen de la ciudad?</a:t>
            </a:r>
          </a:p>
          <a:p>
            <a:pPr>
              <a:buFont typeface="+mj-lt"/>
              <a:buAutoNum type="arabicPeriod"/>
            </a:pPr>
            <a:r>
              <a:rPr lang="es-CO" dirty="0" smtClean="0"/>
              <a:t>Selecciona dos características que resaltarías para promocionar la ciudad en la que vives. </a:t>
            </a:r>
            <a:endParaRPr lang="es-CO" dirty="0"/>
          </a:p>
        </p:txBody>
      </p:sp>
    </p:spTree>
    <p:extLst>
      <p:ext uri="{BB962C8B-B14F-4D97-AF65-F5344CB8AC3E}">
        <p14:creationId xmlns:p14="http://schemas.microsoft.com/office/powerpoint/2010/main" val="398277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abc.es/Media/201412/29/derinkuyu_xoptimizadax--644x3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3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209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87371" y="412123"/>
            <a:ext cx="7766936" cy="972785"/>
          </a:xfrm>
        </p:spPr>
        <p:txBody>
          <a:bodyPr/>
          <a:lstStyle/>
          <a:p>
            <a:pPr algn="ctr"/>
            <a:r>
              <a:rPr lang="es-CO" sz="4000" b="1" dirty="0" smtClean="0"/>
              <a:t>ACTIVIDAD DE MEJORAMIENTO</a:t>
            </a:r>
            <a:endParaRPr lang="es-CO" sz="4000" b="1" dirty="0"/>
          </a:p>
        </p:txBody>
      </p:sp>
      <p:sp>
        <p:nvSpPr>
          <p:cNvPr id="5" name="Subtítulo 4"/>
          <p:cNvSpPr>
            <a:spLocks noGrp="1"/>
          </p:cNvSpPr>
          <p:nvPr>
            <p:ph type="subTitle" idx="1"/>
          </p:nvPr>
        </p:nvSpPr>
        <p:spPr>
          <a:xfrm>
            <a:off x="837366" y="1391777"/>
            <a:ext cx="8474060" cy="5106043"/>
          </a:xfrm>
        </p:spPr>
        <p:txBody>
          <a:bodyPr>
            <a:noAutofit/>
          </a:bodyPr>
          <a:lstStyle/>
          <a:p>
            <a:pPr algn="l"/>
            <a:r>
              <a:rPr lang="es-CO" sz="2400" dirty="0">
                <a:solidFill>
                  <a:schemeClr val="tx1"/>
                </a:solidFill>
              </a:rPr>
              <a:t>Lee el siguiente texto y responde la actividad de </a:t>
            </a:r>
            <a:r>
              <a:rPr lang="es-CO" sz="2400" dirty="0" smtClean="0">
                <a:solidFill>
                  <a:schemeClr val="tx1"/>
                </a:solidFill>
              </a:rPr>
              <a:t>mejoramiento </a:t>
            </a:r>
            <a:r>
              <a:rPr lang="es-CO" sz="2400" dirty="0">
                <a:solidFill>
                  <a:schemeClr val="tx1"/>
                </a:solidFill>
              </a:rPr>
              <a:t>propuesta</a:t>
            </a:r>
            <a:br>
              <a:rPr lang="es-CO" sz="2400" dirty="0">
                <a:solidFill>
                  <a:schemeClr val="tx1"/>
                </a:solidFill>
              </a:rPr>
            </a:br>
            <a:r>
              <a:rPr lang="es-CO" sz="2400" u="sng" dirty="0" smtClean="0">
                <a:solidFill>
                  <a:schemeClr val="tx1"/>
                </a:solidFill>
              </a:rPr>
              <a:t>El origen de la civilización:</a:t>
            </a:r>
          </a:p>
          <a:p>
            <a:pPr algn="just"/>
            <a:r>
              <a:rPr lang="es-CO" sz="2400" dirty="0" smtClean="0">
                <a:solidFill>
                  <a:schemeClr val="tx1"/>
                </a:solidFill>
              </a:rPr>
              <a:t>“</a:t>
            </a:r>
            <a:r>
              <a:rPr lang="es-CO" sz="2400" dirty="0">
                <a:solidFill>
                  <a:schemeClr val="tx1"/>
                </a:solidFill>
              </a:rPr>
              <a:t>La interpretación tradicional acerca del origen de la ciudad se ha tornado en una secuencia convencional que va desde la caza y recolección, pasando por la agricultura, para luego crear aldeas o asentamientos que, con el paso del tiempo, se convertirán en ciudades. Es decir, no se incorpora dentro del análisis el componente espacial que permitió que la aglomeración hiciera posible un intercambio comercial y una transmisión de información para la domesticación de las primeras plantas.</a:t>
            </a:r>
            <a:endParaRPr lang="es-CO" sz="2400" dirty="0"/>
          </a:p>
        </p:txBody>
      </p:sp>
    </p:spTree>
    <p:extLst>
      <p:ext uri="{BB962C8B-B14F-4D97-AF65-F5344CB8AC3E}">
        <p14:creationId xmlns:p14="http://schemas.microsoft.com/office/powerpoint/2010/main" val="108367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599"/>
            <a:ext cx="11029562" cy="5971505"/>
          </a:xfrm>
        </p:spPr>
        <p:txBody>
          <a:bodyPr>
            <a:normAutofit/>
          </a:bodyPr>
          <a:lstStyle/>
          <a:p>
            <a:r>
              <a:rPr lang="es-CO" dirty="0" smtClean="0">
                <a:solidFill>
                  <a:schemeClr val="tx1"/>
                </a:solidFill>
              </a:rPr>
              <a:t>Por eso, en el siguiente párrafo el componente espacial es dejado de lado y todo se explica por la agricultura misma: “Solo la agricultura puede alimentar a una población relativamente grande en un área extensa y, de este modo, producir niveles elevados de población… Bajo dichas circunstancias, la cristalización de la población alrededor de un lugar central, administrativo, de culto, militar o comercial, en primera instancia, no lleva mucho tiempo” Charles </a:t>
            </a:r>
            <a:r>
              <a:rPr lang="es-CO" dirty="0" err="1" smtClean="0">
                <a:solidFill>
                  <a:schemeClr val="tx1"/>
                </a:solidFill>
              </a:rPr>
              <a:t>Maisels</a:t>
            </a:r>
            <a:r>
              <a:rPr lang="es-CO" dirty="0" smtClean="0">
                <a:solidFill>
                  <a:schemeClr val="tx1"/>
                </a:solidFill>
              </a:rPr>
              <a:t>, </a:t>
            </a:r>
            <a:r>
              <a:rPr lang="es-CO" i="1" dirty="0" smtClean="0">
                <a:solidFill>
                  <a:schemeClr val="tx1"/>
                </a:solidFill>
              </a:rPr>
              <a:t>El origen de la civilización</a:t>
            </a:r>
            <a:endParaRPr lang="es-CO" i="1" dirty="0">
              <a:solidFill>
                <a:schemeClr val="tx1"/>
              </a:solidFill>
            </a:endParaRPr>
          </a:p>
        </p:txBody>
      </p:sp>
    </p:spTree>
    <p:extLst>
      <p:ext uri="{BB962C8B-B14F-4D97-AF65-F5344CB8AC3E}">
        <p14:creationId xmlns:p14="http://schemas.microsoft.com/office/powerpoint/2010/main" val="425885587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106</TotalTime>
  <Words>740</Words>
  <Application>Microsoft Office PowerPoint</Application>
  <PresentationFormat>Panorámica</PresentationFormat>
  <Paragraphs>29</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 CENA</vt:lpstr>
      <vt:lpstr>Arial</vt:lpstr>
      <vt:lpstr>Trebuchet MS</vt:lpstr>
      <vt:lpstr>Wingdings 3</vt:lpstr>
      <vt:lpstr>Faceta</vt:lpstr>
      <vt:lpstr>CARACTERÍSTICAS QUE DEFINEN UNA CIUDAD</vt:lpstr>
      <vt:lpstr>Presentación de PowerPoint</vt:lpstr>
      <vt:lpstr>ORIGEN DE LA CIUDAD</vt:lpstr>
      <vt:lpstr>Presentación de PowerPoint</vt:lpstr>
      <vt:lpstr>Presentación de PowerPoint</vt:lpstr>
      <vt:lpstr>Presentación de PowerPoint</vt:lpstr>
      <vt:lpstr>Presentación de PowerPoint</vt:lpstr>
      <vt:lpstr>ACTIVIDAD DE MEJORAMIENTO</vt:lpstr>
      <vt:lpstr>Por eso, en el siguiente párrafo el componente espacial es dejado de lado y todo se explica por la agricultura misma: “Solo la agricultura puede alimentar a una población relativamente grande en un área extensa y, de este modo, producir niveles elevados de población… Bajo dichas circunstancias, la cristalización de la población alrededor de un lugar central, administrativo, de culto, militar o comercial, en primera instancia, no lleva mucho tiempo” Charles Maisels, El origen de la civilización</vt:lpstr>
      <vt:lpstr>ACTIVIDAD DE MEJORAMIENTO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CARACTERÍSTICAS QUE DEFINEN UNA CIUDAD</dc:title>
  <dc:creator>CRISTINA ANDREA</dc:creator>
  <cp:lastModifiedBy>CRISTINA ANDREA</cp:lastModifiedBy>
  <cp:revision>13</cp:revision>
  <dcterms:created xsi:type="dcterms:W3CDTF">2015-01-30T13:52:39Z</dcterms:created>
  <dcterms:modified xsi:type="dcterms:W3CDTF">2015-02-07T03:50:23Z</dcterms:modified>
</cp:coreProperties>
</file>