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279" r:id="rId4"/>
    <p:sldId id="267" r:id="rId5"/>
    <p:sldId id="271" r:id="rId6"/>
    <p:sldId id="258" r:id="rId7"/>
    <p:sldId id="257" r:id="rId8"/>
    <p:sldId id="259" r:id="rId9"/>
    <p:sldId id="260" r:id="rId10"/>
    <p:sldId id="262" r:id="rId11"/>
    <p:sldId id="276" r:id="rId12"/>
    <p:sldId id="275" r:id="rId13"/>
    <p:sldId id="261" r:id="rId14"/>
    <p:sldId id="274" r:id="rId15"/>
    <p:sldId id="277" r:id="rId16"/>
    <p:sldId id="263" r:id="rId17"/>
    <p:sldId id="265" r:id="rId18"/>
    <p:sldId id="264" r:id="rId19"/>
    <p:sldId id="269" r:id="rId20"/>
    <p:sldId id="266" r:id="rId21"/>
    <p:sldId id="272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69" d="100"/>
          <a:sy n="69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C8A9119-A64F-4868-9F65-14B9A9B9A86D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0A834EA-F47C-497A-B77C-D3A89E1CC66E}" type="datetimeFigureOut">
              <a:rPr lang="es-ES" smtClean="0"/>
              <a:t>09/02/2014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historiasiglo20.org/BIO/guillermoII.htm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istribuidorabestseller.com/imagenes/productos/806_PRIMERA%20GUERRA%20MUN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9804"/>
            <a:ext cx="6840760" cy="63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7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2.bp.blogspot.com/-Bo90s1krt6o/T9iarC9aUBI/AAAAAAAAAMI/H_1YxPMvb00/s640/mapa%2BGuerras%2BBalc%C3%A1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74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1.bp.blogspot.com/_kGpAkxcJsK0/TTMn-2BFHJI/AAAAAAAAAGM/rfzwCVWVF-w/s1600/balcanic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7" y="476672"/>
            <a:ext cx="880755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slidesharecdn.com/revisin-igm-1233418049991928-1/95/slide-6-728.jpg?cb=1233418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" y="33745"/>
            <a:ext cx="9112602" cy="683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1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ANEXION AUSTRIACA DE BOSNIA - HERZEGOVINA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987008" cy="4800600"/>
          </a:xfrm>
        </p:spPr>
        <p:txBody>
          <a:bodyPr>
            <a:normAutofit fontScale="92500"/>
          </a:bodyPr>
          <a:lstStyle/>
          <a:p>
            <a:r>
              <a:rPr lang="es-ES" dirty="0"/>
              <a:t>Aprovechando la revolución de los Jóvenes Turcos en Turquía, Austria-Hungría se anexionó Bosnia. Alemania apoyó a su aliado y Rusia se vio forzada a ceder ante la agresión austríaca. Ni Francia ni </a:t>
            </a:r>
            <a:r>
              <a:rPr lang="es-ES" u="sng" dirty="0"/>
              <a:t>Gran Bretaña</a:t>
            </a:r>
            <a:r>
              <a:rPr lang="es-ES" dirty="0"/>
              <a:t> se mostraron dispuestas a apoyar a Rusia en un eventual conflicto.</a:t>
            </a:r>
          </a:p>
          <a:p>
            <a:r>
              <a:rPr lang="es-ES" dirty="0"/>
              <a:t>La única buena noticia para San Petersburgo fue que, aprovechando la debilidad turca, Bulgaria proclamó su independencia plena, rompiendo los lazos teóricos que aún la unían a Turquía. Los búlgaros, como los demás eslavos de la región, veían a Rusia como la gran potencia protectora eslava.</a:t>
            </a:r>
          </a:p>
          <a:p>
            <a:r>
              <a:rPr lang="es-ES" dirty="0"/>
              <a:t>El ambiente en los Balcanes se enrareció aún más en un año en el que la pugna por la hegemonía naval entre Alemania y Gran Bretaña daba una </a:t>
            </a:r>
            <a:r>
              <a:rPr lang="es-ES" dirty="0" smtClean="0"/>
              <a:t>escalada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581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.slidesharecdn.com/revisin-igm-1233418049991928-1/95/slide-5-728.jpg?cb=1233418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424936" cy="631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xaviercasals.files.wordpress.com/2013/03/alsacialore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6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9497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04916"/>
            <a:ext cx="7200800" cy="648072"/>
          </a:xfrm>
        </p:spPr>
        <p:txBody>
          <a:bodyPr/>
          <a:lstStyle/>
          <a:p>
            <a:r>
              <a:rPr lang="es-ES" sz="3200" dirty="0" smtClean="0"/>
              <a:t>SISTEMA DE ALIANZAS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3940" y="5498379"/>
            <a:ext cx="7931224" cy="1180728"/>
          </a:xfrm>
        </p:spPr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Antes de la guerra varios países  firmaron tratados de defensa mutua. Esto quería decir que si un país era tocado, su aliado debería apoyar su defensa entrando en la guerra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es-ES" dirty="0" smtClean="0"/>
              <a:t>Militarismo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828800"/>
          </a:xfrm>
        </p:spPr>
        <p:txBody>
          <a:bodyPr/>
          <a:lstStyle/>
          <a:p>
            <a:r>
              <a:rPr lang="es-ES" dirty="0" smtClean="0"/>
              <a:t>Desde comienzos del siglo XX, Europa vivía una carrera armamentista. Gran Bretaña desarrolló la infantería marina . Además tanto en Alemania como en Rusia los militares obtenía cada vez más poder y se inmiscuían en las políticas del gobierno</a:t>
            </a:r>
            <a:endParaRPr lang="es-ES" dirty="0"/>
          </a:p>
        </p:txBody>
      </p:sp>
      <p:pic>
        <p:nvPicPr>
          <p:cNvPr id="9218" name="Picture 2" descr="http://historiageneral.com/wp-content/uploads/2009/05/primera-guerra-mun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099792"/>
            <a:ext cx="47339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71631"/>
            <a:ext cx="4176464" cy="1143000"/>
          </a:xfrm>
        </p:spPr>
        <p:txBody>
          <a:bodyPr/>
          <a:lstStyle/>
          <a:p>
            <a:r>
              <a:rPr lang="es-ES" sz="4000" b="1" dirty="0" smtClean="0"/>
              <a:t>NACIONALISMO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268760"/>
            <a:ext cx="2962672" cy="5400600"/>
          </a:xfrm>
        </p:spPr>
        <p:txBody>
          <a:bodyPr>
            <a:noAutofit/>
          </a:bodyPr>
          <a:lstStyle/>
          <a:p>
            <a:r>
              <a:rPr lang="es-ES" sz="2300" dirty="0" smtClean="0"/>
              <a:t>La formación de nuevas naciones impulso a que los grupos étnicos  que hacían parte de imperios que quisieran conformar una nación , por ejemplo los pueblos eslavos que estaban bajo el dominio del imperio austro-húngaro. Desató grandes tensiones</a:t>
            </a:r>
            <a:endParaRPr lang="es-ES" sz="2300" dirty="0"/>
          </a:p>
        </p:txBody>
      </p:sp>
      <p:pic>
        <p:nvPicPr>
          <p:cNvPr id="7172" name="Picture 4" descr="http://4.bp.blogspot.com/_uheNlUAGBA8/TQRhdJfNbDI/AAAAAAAADQY/xqMqSWnYMhw/s1600/I%2Bguerra%2Bmund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54360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4.bp.blogspot.com/-jkNdybp5L94/T6rcYYxRkgI/AAAAAAAAB7E/SFzveUYclUM/s1600/paz%2Barma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01" y="-123826"/>
            <a:ext cx="9191625" cy="698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.slidesharecdn.com/laigueramundial-120112063222-phpapp02/95/slide-1-728.jpg?cb=132637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543800" cy="1163960"/>
          </a:xfrm>
        </p:spPr>
        <p:txBody>
          <a:bodyPr/>
          <a:lstStyle/>
          <a:p>
            <a:r>
              <a:rPr lang="es-ES" dirty="0" smtClean="0"/>
              <a:t>TAREA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6461760" cy="230425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dirty="0" smtClean="0"/>
              <a:t>Narrar el hecho que detonó la gran guerra y le dio inicio en máximo seis renglones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Realiza el  mapa de los Balcanes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¿Por qué </a:t>
            </a:r>
            <a:r>
              <a:rPr lang="es-ES" dirty="0" smtClean="0"/>
              <a:t>Rusia, Austria-</a:t>
            </a:r>
            <a:r>
              <a:rPr lang="es-ES" dirty="0"/>
              <a:t>H</a:t>
            </a:r>
            <a:r>
              <a:rPr lang="es-ES" dirty="0" smtClean="0"/>
              <a:t>ungría rivalizaban por el territorio de los Balcanes? ¿Cuál era la estrategia de cada uno?</a:t>
            </a:r>
            <a:endParaRPr lang="es-ES" dirty="0"/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Realiza el mapa donde ilustres las potencias enfrentadas y los países neutrales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 smtClean="0"/>
              <a:t>En qué consistió la PAZ ARMADA (máximo seis renglones)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615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 EN HOJAS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845024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s-ES" dirty="0" smtClean="0"/>
              <a:t>Contesta verdadero o falso y justifica las falsas</a:t>
            </a:r>
          </a:p>
          <a:p>
            <a:pPr marL="868680" lvl="1" indent="-457200">
              <a:buFont typeface="+mj-lt"/>
              <a:buAutoNum type="alphaLcParenR"/>
            </a:pPr>
            <a:r>
              <a:rPr lang="es-ES" dirty="0" smtClean="0"/>
              <a:t>España participó de la primera guerra mundial</a:t>
            </a:r>
          </a:p>
          <a:p>
            <a:pPr marL="868680" lvl="1" indent="-457200">
              <a:buFont typeface="+mj-lt"/>
              <a:buAutoNum type="alphaLcParenR"/>
            </a:pPr>
            <a:r>
              <a:rPr lang="es-ES" dirty="0" smtClean="0"/>
              <a:t>Alemania se quedó con Marruecos </a:t>
            </a:r>
          </a:p>
          <a:p>
            <a:pPr marL="868680" lvl="1" indent="-457200">
              <a:buFont typeface="+mj-lt"/>
              <a:buAutoNum type="alphaLcParenR"/>
            </a:pPr>
            <a:r>
              <a:rPr lang="es-ES" dirty="0" smtClean="0"/>
              <a:t>El territorio de Alsacia y Lorena se lo disputaban Francia y Alemania</a:t>
            </a:r>
          </a:p>
          <a:p>
            <a:pPr marL="868680" lvl="1" indent="-457200">
              <a:buFont typeface="+mj-lt"/>
              <a:buAutoNum type="alphaLcParenR"/>
            </a:pPr>
            <a:r>
              <a:rPr lang="es-ES" dirty="0" smtClean="0"/>
              <a:t>Antes de la primera guerra mundial el mundo Europa estaba dividido solo en imperios entre ellos estaban el imperio Turco, el imperio Ruso y el imperio Austro-Húngaro</a:t>
            </a:r>
          </a:p>
          <a:p>
            <a:pPr marL="868680" lvl="1" indent="-457200">
              <a:buFont typeface="+mj-lt"/>
              <a:buAutoNum type="alphaLcParenR"/>
            </a:pPr>
            <a:r>
              <a:rPr lang="es-ES" dirty="0" smtClean="0"/>
              <a:t>Bosnia- </a:t>
            </a:r>
            <a:r>
              <a:rPr lang="es-ES" dirty="0" err="1" smtClean="0"/>
              <a:t>Herzegobina</a:t>
            </a:r>
            <a:r>
              <a:rPr lang="es-ES" dirty="0" smtClean="0"/>
              <a:t> fue un territorio del imperio otomano o turco y que terminó siendo del imperio Austria-Hungría</a:t>
            </a:r>
          </a:p>
          <a:p>
            <a:pPr marL="868680" lvl="1" indent="-457200">
              <a:buFont typeface="+mj-lt"/>
              <a:buAutoNum type="alphaLcParenR"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9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4.bp.blogspot.com/-r7XuMQprdZA/UaKYejGP-AI/AAAAAAAAAzc/KVtxBCqqywA/s1600/Map_Europe_alliances_1914-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tvi_plWrUfg/Tup3H0wGToI/AAAAAAAAARU/-hgpR5_Rba8/s1600/industria_en_euro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6912768" cy="677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591" y="13905"/>
            <a:ext cx="3970784" cy="1143000"/>
          </a:xfrm>
        </p:spPr>
        <p:txBody>
          <a:bodyPr/>
          <a:lstStyle/>
          <a:p>
            <a:r>
              <a:rPr lang="es-ES" dirty="0" smtClean="0"/>
              <a:t>ECONOMICAS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365104"/>
            <a:ext cx="7908032" cy="1828800"/>
          </a:xfrm>
        </p:spPr>
        <p:txBody>
          <a:bodyPr/>
          <a:lstStyle/>
          <a:p>
            <a:r>
              <a:rPr lang="es-ES" dirty="0" smtClean="0"/>
              <a:t>Gracias a la revolución industrial y al descubrimiento de nuevos  inventos , Inglaterra compite económicamente con Alemania, que en los últimos se había convertido en competidor temido para el Reino Unido en el mercado europeo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57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de.peru.com/ima/0/0/4/7/8/478385/924x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5054449" cy="289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omarfariasluces.net/wp-content/uploads/2011/05/historia-aviacion-hermanos-wr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87837"/>
            <a:ext cx="491490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encrypted-tbn2.gstatic.com/images?q=tbn:ANd9GcTNB0U7Vl-H9aVydeqqGrd_g-GWvdBqIhZnC_VdfbTOIPhF2bh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60" y="188640"/>
            <a:ext cx="3787304" cy="288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" y="3075796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400800" cy="685800"/>
          </a:xfrm>
        </p:spPr>
        <p:txBody>
          <a:bodyPr/>
          <a:lstStyle/>
          <a:p>
            <a:r>
              <a:rPr lang="es-ES" dirty="0" smtClean="0"/>
              <a:t>Disputas imperiales</a:t>
            </a:r>
            <a:endParaRPr lang="es-ES" dirty="0"/>
          </a:p>
        </p:txBody>
      </p:sp>
      <p:pic>
        <p:nvPicPr>
          <p:cNvPr id="2050" name="Picture 2" descr="http://photos1.blogger.com/blogger2/4000/4545/1600/mapaiGM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965577"/>
            <a:ext cx="9171710" cy="544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9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1520" y="274638"/>
            <a:ext cx="7825680" cy="1143000"/>
          </a:xfrm>
        </p:spPr>
        <p:txBody>
          <a:bodyPr/>
          <a:lstStyle/>
          <a:p>
            <a:pPr algn="ctr"/>
            <a:r>
              <a:rPr lang="es-ES" sz="3600" b="1" dirty="0" smtClean="0"/>
              <a:t>Alemania quería tener tanto poder como Gran Bretaña y Francia</a:t>
            </a:r>
            <a:endParaRPr lang="es-E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755129" cy="480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9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543800" cy="709935"/>
          </a:xfrm>
        </p:spPr>
        <p:txBody>
          <a:bodyPr/>
          <a:lstStyle/>
          <a:p>
            <a:pPr algn="ctr"/>
            <a:r>
              <a:rPr lang="es-ES" sz="4000" b="1" dirty="0" smtClean="0"/>
              <a:t>CRISIS MARROQUÍ</a:t>
            </a:r>
            <a:endParaRPr lang="es-ES" sz="4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6192688" cy="504056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b="1" dirty="0">
                <a:hlinkClick r:id="rId2"/>
              </a:rPr>
              <a:t>Guillermo II</a:t>
            </a:r>
            <a:r>
              <a:rPr lang="es-ES" dirty="0"/>
              <a:t>, aprovechando </a:t>
            </a:r>
            <a:r>
              <a:rPr lang="es-ES" u="sng" dirty="0"/>
              <a:t>una visita</a:t>
            </a:r>
            <a:r>
              <a:rPr lang="es-ES" dirty="0"/>
              <a:t> a Tánger, proclamó que Alemania no permitiría que Marruecos pasara a ser dominado por una única potencia. Esta advertencia iba claramente dirigida a Francia, cada vez más presente en el reino norteafricano. Este desafío precipitó la convocatoria de la Conferencia de Algeciras (1906), a la que fueron convocadas todas las potencias europeas. Alemania quedó aislada y Francia recibió el claro apoyo británico</a:t>
            </a:r>
            <a:r>
              <a:rPr lang="es-E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El envío de un buque cañonero alemán a </a:t>
            </a:r>
            <a:r>
              <a:rPr lang="es-ES" dirty="0" err="1" smtClean="0"/>
              <a:t>Agadir</a:t>
            </a:r>
            <a:r>
              <a:rPr lang="es-ES" dirty="0" smtClean="0"/>
              <a:t> (Marruecos) </a:t>
            </a:r>
            <a:r>
              <a:rPr lang="es-ES" dirty="0"/>
              <a:t>en un claro desafío a Francia provocó una grave crisis que concluyó con la firma de un acuerdo franco-alemán por el que Alemania daba manos libres a Francia en Marruecos a cambio de una parte importante del Congo francés. </a:t>
            </a:r>
            <a:r>
              <a:rPr lang="es-ES" dirty="0" smtClean="0"/>
              <a:t> Mientras </a:t>
            </a:r>
            <a:r>
              <a:rPr lang="es-ES" dirty="0"/>
              <a:t>la tensión internacional se agudizaba, la alianza franco-británica salió fortalecida al apoyar Londres resueltamente al gobierno de París</a:t>
            </a:r>
          </a:p>
          <a:p>
            <a:pPr marL="457200" indent="-457200">
              <a:buFont typeface="+mj-lt"/>
              <a:buAutoNum type="arabicPeriod"/>
            </a:pPr>
            <a:endParaRPr lang="es-ES" dirty="0"/>
          </a:p>
        </p:txBody>
      </p:sp>
      <p:pic>
        <p:nvPicPr>
          <p:cNvPr id="4098" name="Picture 2" descr="https://encrypted-tbn2.gstatic.com/images?q=tbn:ANd9GcSVAA_32FH6nzXHoq_Zkg4G8kvru_Uj035sdZhoRhCs5t8UImShOeVHYi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4704"/>
            <a:ext cx="1524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7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GUERRAS BALCANICAS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Dos sucesivas guerras de los estados balcánicos, la primera contra Turquía y la segunda interna entre ellos (Serbia y Grecia y Montenegro contra Bulgaria) concluyeron con el Tratado de Bucarest (1913).</a:t>
            </a:r>
          </a:p>
          <a:p>
            <a:r>
              <a:rPr lang="es-ES" dirty="0"/>
              <a:t>Las guerras balcánicas provocaron un vuelco en la situación en la zona:</a:t>
            </a:r>
          </a:p>
          <a:p>
            <a:r>
              <a:rPr lang="es-ES" dirty="0"/>
              <a:t>Turquía quedó reducida en los Balcanes a la región en torno a Estambul.</a:t>
            </a:r>
          </a:p>
          <a:p>
            <a:r>
              <a:rPr lang="es-ES" dirty="0"/>
              <a:t>Serbia (aliada de Rusia y defensora de los derechos de los eslavos en el imperio austro-húngaro) se consolidó como el principal estado de la región:</a:t>
            </a:r>
          </a:p>
          <a:p>
            <a:r>
              <a:rPr lang="es-ES" dirty="0"/>
              <a:t>Austria-Hungría, alarmada por el fortalecimiento serbio, llegó a la conclusión de que solo una guerra preventiva impediría que Serbia encabezara un levantamiento general de los eslavos en el Imperio de los Habsburgo, alentado por la gran potencia eslava, Rusia.</a:t>
            </a:r>
          </a:p>
          <a:p>
            <a:r>
              <a:rPr lang="es-ES" dirty="0"/>
              <a:t>Alemania estaba resuelta a apoyar a su aliado austro-húngaro en caso de conflicto.</a:t>
            </a:r>
          </a:p>
          <a:p>
            <a:r>
              <a:rPr lang="es-ES" dirty="0"/>
              <a:t>Rusia estaba decidida a intervenir en el caso de que Austria-Hungría atacase a Serbia. Francia, a su vez, era mucho más proclive a apoyar a Rusia en caso de guerra que en 1908.</a:t>
            </a:r>
          </a:p>
          <a:p>
            <a:r>
              <a:rPr lang="es-ES" dirty="0"/>
              <a:t>El ambiente bélico se extendía en las diversas capitales europeas.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7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330</TotalTime>
  <Words>561</Words>
  <Application>Microsoft Office PowerPoint</Application>
  <PresentationFormat>Presentación en pantalla (4:3)</PresentationFormat>
  <Paragraphs>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Adyacencia</vt:lpstr>
      <vt:lpstr>Presentación de PowerPoint</vt:lpstr>
      <vt:lpstr>Presentación de PowerPoint</vt:lpstr>
      <vt:lpstr>Presentación de PowerPoint</vt:lpstr>
      <vt:lpstr>ECONOMICAS </vt:lpstr>
      <vt:lpstr>Presentación de PowerPoint</vt:lpstr>
      <vt:lpstr>Disputas imperiales</vt:lpstr>
      <vt:lpstr>Alemania quería tener tanto poder como Gran Bretaña y Francia</vt:lpstr>
      <vt:lpstr>CRISIS MARROQUÍ</vt:lpstr>
      <vt:lpstr>GUERRAS BALCANICAS</vt:lpstr>
      <vt:lpstr>Presentación de PowerPoint</vt:lpstr>
      <vt:lpstr>Presentación de PowerPoint</vt:lpstr>
      <vt:lpstr>Presentación de PowerPoint</vt:lpstr>
      <vt:lpstr>ANEXION AUSTRIACA DE BOSNIA - HERZEGOVINA</vt:lpstr>
      <vt:lpstr>Presentación de PowerPoint</vt:lpstr>
      <vt:lpstr>Presentación de PowerPoint</vt:lpstr>
      <vt:lpstr>SISTEMA DE ALIANZAS</vt:lpstr>
      <vt:lpstr>Militarismo </vt:lpstr>
      <vt:lpstr>NACIONALISMO</vt:lpstr>
      <vt:lpstr>Presentación de PowerPoint</vt:lpstr>
      <vt:lpstr>TAREA</vt:lpstr>
      <vt:lpstr>ACTIVIDAD EN HOJAS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</dc:creator>
  <cp:lastModifiedBy>ANDREA</cp:lastModifiedBy>
  <cp:revision>18</cp:revision>
  <dcterms:created xsi:type="dcterms:W3CDTF">2014-02-09T19:03:23Z</dcterms:created>
  <dcterms:modified xsi:type="dcterms:W3CDTF">2014-02-10T00:34:12Z</dcterms:modified>
</cp:coreProperties>
</file>